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14" r:id="rId2"/>
    <p:sldId id="257" r:id="rId3"/>
    <p:sldId id="258" r:id="rId4"/>
    <p:sldId id="259" r:id="rId5"/>
    <p:sldId id="260" r:id="rId6"/>
    <p:sldId id="315" r:id="rId7"/>
    <p:sldId id="316" r:id="rId8"/>
    <p:sldId id="262" r:id="rId9"/>
    <p:sldId id="277" r:id="rId10"/>
    <p:sldId id="278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306" r:id="rId19"/>
  </p:sldIdLst>
  <p:sldSz cx="12192000" cy="6858000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CF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14" autoAdjust="0"/>
    <p:restoredTop sz="94660"/>
  </p:normalViewPr>
  <p:slideViewPr>
    <p:cSldViewPr snapToGrid="0">
      <p:cViewPr>
        <p:scale>
          <a:sx n="100" d="100"/>
          <a:sy n="100" d="100"/>
        </p:scale>
        <p:origin x="-966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2AC3B-A4D6-45F3-B964-FDDE4586529A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4425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56D9F-01D4-4ACA-AF8B-7AD7FCF1E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16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11/25/2021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11/25/2021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0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11/25/2021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6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11/25/2021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9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11/25/2021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7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11/25/2021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3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11/25/2021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9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11/25/2021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7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11/25/2021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4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11/25/2021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19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11/25/2021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1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11/25/2021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1639-A83F-4B36-910E-03F20AC11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1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لگوی دانشگاه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نام های پیشنهادی پژوهشکده به ترتیب الویت (فارسی و انگلیسی)</a:t>
            </a:r>
          </a:p>
          <a:p>
            <a:pPr algn="r" rtl="1"/>
            <a:r>
              <a:rPr lang="fa-IR" dirty="0" smtClean="0"/>
              <a:t>1</a:t>
            </a:r>
          </a:p>
          <a:p>
            <a:pPr algn="r" rtl="1"/>
            <a:r>
              <a:rPr lang="fa-IR" dirty="0" smtClean="0"/>
              <a:t>2</a:t>
            </a:r>
          </a:p>
          <a:p>
            <a:pPr algn="r" rtl="1"/>
            <a:r>
              <a:rPr lang="fa-IR" dirty="0" smtClean="0"/>
              <a:t>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6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412" y="777500"/>
            <a:ext cx="9110793" cy="2690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23147" y="336313"/>
            <a:ext cx="3225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en-US" sz="2400" dirty="0" smtClean="0">
                <a:solidFill>
                  <a:srgbClr val="63A537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نمودار تعداد مقالات و </a:t>
            </a:r>
            <a:r>
              <a:rPr lang="en-US" altLang="en-US" sz="2400" dirty="0" smtClean="0">
                <a:solidFill>
                  <a:srgbClr val="63A537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H-index</a:t>
            </a:r>
            <a:endParaRPr lang="fa-IR" altLang="en-US" sz="2400" dirty="0">
              <a:solidFill>
                <a:srgbClr val="63A537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611" y="3468214"/>
            <a:ext cx="9212393" cy="302692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3600" dirty="0" smtClean="0"/>
              <a:t>اسلاید تفکیکی هریک از مراکز تحقیقاتی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36600" y="2075091"/>
            <a:ext cx="10515600" cy="4351338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rgbClr val="00B050"/>
                </a:solidFill>
              </a:rPr>
              <a:t>مرکز تحقیقات 1</a:t>
            </a:r>
            <a:r>
              <a:rPr lang="fa-IR" dirty="0" smtClean="0"/>
              <a:t>اسلاید شماره    تا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>
                <a:solidFill>
                  <a:srgbClr val="00B050"/>
                </a:solidFill>
              </a:rPr>
              <a:t>مرکز تحقیقات 2</a:t>
            </a:r>
            <a:r>
              <a:rPr lang="fa-IR" dirty="0" smtClean="0"/>
              <a:t>اسلاید شماره... تا ...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>
                <a:solidFill>
                  <a:srgbClr val="00B050"/>
                </a:solidFill>
              </a:rPr>
              <a:t>مرکز تحقیقات 3</a:t>
            </a:r>
            <a:r>
              <a:rPr lang="fa-IR" dirty="0" smtClean="0"/>
              <a:t>اسلاید ...تا ..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3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 smtClean="0"/>
              <a:t>مشخصات اعضای هیئت موسس مرکز تحقیقات</a:t>
            </a:r>
            <a:r>
              <a:rPr lang="fa-IR" sz="3200" dirty="0"/>
              <a:t> </a:t>
            </a:r>
            <a:r>
              <a:rPr lang="fa-IR" sz="3200" dirty="0" smtClean="0"/>
              <a:t>1:</a:t>
            </a:r>
            <a:br>
              <a:rPr lang="fa-IR" sz="3200" dirty="0" smtClean="0"/>
            </a:br>
            <a:r>
              <a:rPr lang="fa-IR" sz="2800" dirty="0" smtClean="0">
                <a:solidFill>
                  <a:srgbClr val="FF0000"/>
                </a:solidFill>
              </a:rPr>
              <a:t>مستندات:ارائه ی آخرین حکم کارگزینی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824833"/>
              </p:ext>
            </p:extLst>
          </p:nvPr>
        </p:nvGraphicFramePr>
        <p:xfrm>
          <a:off x="838200" y="1825621"/>
          <a:ext cx="10515600" cy="91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50158">
                  <a:extLst>
                    <a:ext uri="{9D8B030D-6E8A-4147-A177-3AD203B41FA5}">
                      <a16:colId xmlns:a16="http://schemas.microsoft.com/office/drawing/2014/main" xmlns="" val="751788777"/>
                    </a:ext>
                  </a:extLst>
                </a:gridCol>
                <a:gridCol w="1955042">
                  <a:extLst>
                    <a:ext uri="{9D8B030D-6E8A-4147-A177-3AD203B41FA5}">
                      <a16:colId xmlns:a16="http://schemas.microsoft.com/office/drawing/2014/main" xmlns="" val="570792824"/>
                    </a:ext>
                  </a:extLst>
                </a:gridCol>
                <a:gridCol w="1879979">
                  <a:extLst>
                    <a:ext uri="{9D8B030D-6E8A-4147-A177-3AD203B41FA5}">
                      <a16:colId xmlns:a16="http://schemas.microsoft.com/office/drawing/2014/main" xmlns="" val="4129606994"/>
                    </a:ext>
                  </a:extLst>
                </a:gridCol>
                <a:gridCol w="1625221">
                  <a:extLst>
                    <a:ext uri="{9D8B030D-6E8A-4147-A177-3AD203B41FA5}">
                      <a16:colId xmlns:a16="http://schemas.microsoft.com/office/drawing/2014/main" xmlns="" val="2374111951"/>
                    </a:ext>
                  </a:extLst>
                </a:gridCol>
                <a:gridCol w="2892380">
                  <a:extLst>
                    <a:ext uri="{9D8B030D-6E8A-4147-A177-3AD203B41FA5}">
                      <a16:colId xmlns:a16="http://schemas.microsoft.com/office/drawing/2014/main" xmlns="" val="1749814978"/>
                    </a:ext>
                  </a:extLst>
                </a:gridCol>
                <a:gridCol w="612820">
                  <a:extLst>
                    <a:ext uri="{9D8B030D-6E8A-4147-A177-3AD203B41FA5}">
                      <a16:colId xmlns:a16="http://schemas.microsoft.com/office/drawing/2014/main" xmlns="" val="202319453"/>
                    </a:ext>
                  </a:extLst>
                </a:gridCol>
              </a:tblGrid>
              <a:tr h="701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H-index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نوع عضویت در مرکز(تمام</a:t>
                      </a:r>
                      <a:r>
                        <a:rPr lang="fa-IR" baseline="0" dirty="0" smtClean="0"/>
                        <a:t> یا نیمه وقت)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رشته تحصیلی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مدرک تحصیلی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نام و نام خانوادگی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ردیف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1520570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7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678" y="-101597"/>
            <a:ext cx="10515600" cy="900752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/>
              <a:t>مقاله های مرکز تحقیقات 1در سه سال گذشته(... تا کنون)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871200" y="6573079"/>
            <a:ext cx="961572" cy="365125"/>
          </a:xfrm>
        </p:spPr>
        <p:txBody>
          <a:bodyPr/>
          <a:lstStyle/>
          <a:p>
            <a:fld id="{15601639-A83F-4B36-910E-03F20AC111EC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1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40158"/>
          </a:xfrm>
        </p:spPr>
        <p:txBody>
          <a:bodyPr>
            <a:normAutofit/>
          </a:bodyPr>
          <a:lstStyle/>
          <a:p>
            <a:pPr algn="ctr"/>
            <a:r>
              <a:rPr lang="fa-IR" sz="2400" dirty="0" smtClean="0"/>
              <a:t>طرح های تحقیقاتی مرکز تحقیقات 1در سه سال گذشته </a:t>
            </a:r>
            <a:r>
              <a:rPr lang="fa-IR" sz="1800" dirty="0" smtClean="0"/>
              <a:t>(از سال ... تا ...)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27014" y="6567034"/>
            <a:ext cx="453571" cy="306161"/>
          </a:xfrm>
        </p:spPr>
        <p:txBody>
          <a:bodyPr/>
          <a:lstStyle/>
          <a:p>
            <a:fld id="{15601639-A83F-4B36-910E-03F20AC111EC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743" y="319314"/>
            <a:ext cx="10887815" cy="1006249"/>
          </a:xfrm>
        </p:spPr>
        <p:txBody>
          <a:bodyPr>
            <a:normAutofit/>
          </a:bodyPr>
          <a:lstStyle/>
          <a:p>
            <a:pPr algn="ctr"/>
            <a:r>
              <a:rPr lang="fa-IR" sz="2400" dirty="0" smtClean="0"/>
              <a:t>جذب بودجه از سازمان های دولتی/خصوصی داخل کشور یا سازمانهای بین المللی طی سه تا پنج سال گذشته</a:t>
            </a:r>
            <a:br>
              <a:rPr lang="fa-IR" sz="2400" dirty="0" smtClean="0"/>
            </a:br>
            <a:r>
              <a:rPr lang="fa-IR" sz="2400" dirty="0" smtClean="0">
                <a:solidFill>
                  <a:schemeClr val="accent2">
                    <a:lumMod val="75000"/>
                  </a:schemeClr>
                </a:solidFill>
              </a:rPr>
              <a:t>(مرکز تحقیقات 1)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27" y="103868"/>
            <a:ext cx="10813473" cy="883104"/>
          </a:xfrm>
        </p:spPr>
        <p:txBody>
          <a:bodyPr>
            <a:normAutofit fontScale="90000"/>
          </a:bodyPr>
          <a:lstStyle/>
          <a:p>
            <a:pPr algn="ctr"/>
            <a:r>
              <a:rPr lang="fa-IR" sz="3600" dirty="0" smtClean="0"/>
              <a:t>مقالات مشترک با سایر مراکز/موسسات/سازمانهای داخل و خارج کشور</a:t>
            </a:r>
            <a:br>
              <a:rPr lang="fa-IR" sz="3600" dirty="0" smtClean="0"/>
            </a:br>
            <a:r>
              <a:rPr lang="fa-IR" sz="3600" dirty="0" smtClean="0"/>
              <a:t>مستندات:تصویر اول مقاله چاپ شده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227433"/>
              </p:ext>
            </p:extLst>
          </p:nvPr>
        </p:nvGraphicFramePr>
        <p:xfrm>
          <a:off x="540327" y="1211716"/>
          <a:ext cx="10998529" cy="640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148137">
                  <a:extLst>
                    <a:ext uri="{9D8B030D-6E8A-4147-A177-3AD203B41FA5}">
                      <a16:colId xmlns:a16="http://schemas.microsoft.com/office/drawing/2014/main" xmlns="" val="3130046023"/>
                    </a:ext>
                  </a:extLst>
                </a:gridCol>
                <a:gridCol w="1077675">
                  <a:extLst>
                    <a:ext uri="{9D8B030D-6E8A-4147-A177-3AD203B41FA5}">
                      <a16:colId xmlns:a16="http://schemas.microsoft.com/office/drawing/2014/main" xmlns="" val="2094075468"/>
                    </a:ext>
                  </a:extLst>
                </a:gridCol>
                <a:gridCol w="1786283">
                  <a:extLst>
                    <a:ext uri="{9D8B030D-6E8A-4147-A177-3AD203B41FA5}">
                      <a16:colId xmlns:a16="http://schemas.microsoft.com/office/drawing/2014/main" xmlns="" val="1703482582"/>
                    </a:ext>
                  </a:extLst>
                </a:gridCol>
                <a:gridCol w="2155350">
                  <a:extLst>
                    <a:ext uri="{9D8B030D-6E8A-4147-A177-3AD203B41FA5}">
                      <a16:colId xmlns:a16="http://schemas.microsoft.com/office/drawing/2014/main" xmlns="" val="3756045875"/>
                    </a:ext>
                  </a:extLst>
                </a:gridCol>
                <a:gridCol w="4294057">
                  <a:extLst>
                    <a:ext uri="{9D8B030D-6E8A-4147-A177-3AD203B41FA5}">
                      <a16:colId xmlns:a16="http://schemas.microsoft.com/office/drawing/2014/main" xmlns="" val="218257081"/>
                    </a:ext>
                  </a:extLst>
                </a:gridCol>
                <a:gridCol w="537027">
                  <a:extLst>
                    <a:ext uri="{9D8B030D-6E8A-4147-A177-3AD203B41FA5}">
                      <a16:colId xmlns:a16="http://schemas.microsoft.com/office/drawing/2014/main" xmlns="" val="917707838"/>
                    </a:ext>
                  </a:extLst>
                </a:gridCol>
              </a:tblGrid>
              <a:tr h="579502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نوع ایندکس مجله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سال انتشار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نام پژوهشگر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نام مجله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عنوان مقاله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a-IR" sz="1400" dirty="0" smtClean="0"/>
                        <a:t>ردیف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390815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143500" y="6238038"/>
            <a:ext cx="6395356" cy="666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 smtClean="0">
                <a:solidFill>
                  <a:srgbClr val="FF0000"/>
                </a:solidFill>
              </a:rPr>
              <a:t>*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353800" y="6391603"/>
            <a:ext cx="410029" cy="365125"/>
          </a:xfrm>
        </p:spPr>
        <p:txBody>
          <a:bodyPr/>
          <a:lstStyle/>
          <a:p>
            <a:fld id="{15601639-A83F-4B36-910E-03F20AC111E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94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fa-IR" sz="3200" dirty="0" smtClean="0"/>
              <a:t>دستاوردهای </a:t>
            </a:r>
            <a:r>
              <a:rPr lang="fa-IR" sz="3200" dirty="0"/>
              <a:t>پژوهشی(ابداع،اختراع،ابتکار،نوآوری،حل معضل </a:t>
            </a:r>
            <a:r>
              <a:rPr lang="fa-IR" sz="3200" dirty="0" smtClean="0"/>
              <a:t>سلامت)</a:t>
            </a:r>
            <a:r>
              <a:rPr lang="fa-IR" sz="3200" dirty="0"/>
              <a:t/>
            </a:r>
            <a:br>
              <a:rPr lang="fa-IR" sz="3200" dirty="0"/>
            </a:br>
            <a:r>
              <a:rPr lang="fa-IR" sz="3200" dirty="0"/>
              <a:t>مستندات:پیوست کلیه ی مستندات الزامی است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531713"/>
              </p:ext>
            </p:extLst>
          </p:nvPr>
        </p:nvGraphicFramePr>
        <p:xfrm>
          <a:off x="336885" y="1828800"/>
          <a:ext cx="11285620" cy="389745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407801">
                  <a:extLst>
                    <a:ext uri="{9D8B030D-6E8A-4147-A177-3AD203B41FA5}">
                      <a16:colId xmlns:a16="http://schemas.microsoft.com/office/drawing/2014/main" xmlns="" val="2764057365"/>
                    </a:ext>
                  </a:extLst>
                </a:gridCol>
                <a:gridCol w="1770743">
                  <a:extLst>
                    <a:ext uri="{9D8B030D-6E8A-4147-A177-3AD203B41FA5}">
                      <a16:colId xmlns:a16="http://schemas.microsoft.com/office/drawing/2014/main" xmlns="" val="2412959463"/>
                    </a:ext>
                  </a:extLst>
                </a:gridCol>
                <a:gridCol w="5322382">
                  <a:extLst>
                    <a:ext uri="{9D8B030D-6E8A-4147-A177-3AD203B41FA5}">
                      <a16:colId xmlns:a16="http://schemas.microsoft.com/office/drawing/2014/main" xmlns="" val="2684490181"/>
                    </a:ext>
                  </a:extLst>
                </a:gridCol>
                <a:gridCol w="784694">
                  <a:extLst>
                    <a:ext uri="{9D8B030D-6E8A-4147-A177-3AD203B41FA5}">
                      <a16:colId xmlns:a16="http://schemas.microsoft.com/office/drawing/2014/main" xmlns="" val="879411977"/>
                    </a:ext>
                  </a:extLst>
                </a:gridCol>
              </a:tblGrid>
              <a:tr h="39436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سال دریافت مجوز ابداع،اختراع</a:t>
                      </a:r>
                      <a:r>
                        <a:rPr lang="fa-IR" baseline="0" dirty="0" smtClean="0"/>
                        <a:t> و...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سال تصویب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عنوان دستاورد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ردیف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6839639"/>
                  </a:ext>
                </a:extLst>
              </a:tr>
              <a:tr h="10061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2" marB="45722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2" marB="45722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 marT="45722" marB="45722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0807788"/>
                  </a:ext>
                </a:extLst>
              </a:tr>
              <a:tr h="9943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2" marB="45722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fa-I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 marT="45722" marB="45722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B Nazanin" panose="00000400000000000000" pitchFamily="2" charset="-78"/>
                        </a:rPr>
                        <a:t>2</a:t>
                      </a:r>
                    </a:p>
                  </a:txBody>
                  <a:tcPr marT="45722" marB="45722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2392294"/>
                  </a:ext>
                </a:extLst>
              </a:tr>
              <a:tr h="7512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2" marB="45722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2" marB="45722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B Nazanin" panose="00000400000000000000" pitchFamily="2" charset="-7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B Nazanin" panose="00000400000000000000" pitchFamily="2" charset="-78"/>
                        </a:rPr>
                        <a:t>3</a:t>
                      </a:r>
                    </a:p>
                  </a:txBody>
                  <a:tcPr marT="45722" marB="45722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6935782"/>
                  </a:ext>
                </a:extLst>
              </a:tr>
              <a:tr h="7512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2" marB="45722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B Nazanin" panose="00000400000000000000" pitchFamily="2" charset="-78"/>
                      </a:endParaRPr>
                    </a:p>
                  </a:txBody>
                  <a:tcPr marT="45722" marB="45722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B Nazanin" panose="00000400000000000000" pitchFamily="2" charset="-78"/>
                        </a:rPr>
                        <a:t>4</a:t>
                      </a:r>
                    </a:p>
                  </a:txBody>
                  <a:tcPr marT="45722" marB="45722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841530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82" y="365125"/>
            <a:ext cx="11104418" cy="1325563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نامه ی رئیس محترم دانشگاه</a:t>
            </a:r>
            <a:br>
              <a:rPr lang="fa-IR" dirty="0" smtClean="0"/>
            </a:br>
            <a:r>
              <a:rPr lang="fa-IR" sz="3100" dirty="0" smtClean="0"/>
              <a:t>- درخواست راه اندازی پژوهشکده</a:t>
            </a:r>
            <a:br>
              <a:rPr lang="fa-IR" sz="3100" dirty="0" smtClean="0"/>
            </a:br>
            <a:r>
              <a:rPr lang="fa-IR" sz="3100" dirty="0" smtClean="0"/>
              <a:t>- تعهد نامه در خصوص امکانات و تجهیزات(حداقل برابر مفاد آیین نامه)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fa-IR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8970"/>
            <a:ext cx="10515600" cy="844863"/>
          </a:xfrm>
        </p:spPr>
        <p:txBody>
          <a:bodyPr>
            <a:noAutofit/>
          </a:bodyPr>
          <a:lstStyle/>
          <a:p>
            <a:pPr lvl="0" algn="ctr">
              <a:spcBef>
                <a:spcPts val="1000"/>
              </a:spcBef>
            </a:pP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نام مراکز دارای مجوز قطعی،مرتبط با فعالیت مشترک و اهداف هم راستا(حداقل سه مرکز):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427561"/>
              </p:ext>
            </p:extLst>
          </p:nvPr>
        </p:nvGraphicFramePr>
        <p:xfrm>
          <a:off x="1115786" y="1323833"/>
          <a:ext cx="9960428" cy="4117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5195">
                  <a:extLst>
                    <a:ext uri="{9D8B030D-6E8A-4147-A177-3AD203B41FA5}">
                      <a16:colId xmlns:a16="http://schemas.microsoft.com/office/drawing/2014/main" xmlns="" val="1792796678"/>
                    </a:ext>
                  </a:extLst>
                </a:gridCol>
                <a:gridCol w="2926518">
                  <a:extLst>
                    <a:ext uri="{9D8B030D-6E8A-4147-A177-3AD203B41FA5}">
                      <a16:colId xmlns:a16="http://schemas.microsoft.com/office/drawing/2014/main" xmlns="" val="3885422766"/>
                    </a:ext>
                  </a:extLst>
                </a:gridCol>
                <a:gridCol w="4048715">
                  <a:extLst>
                    <a:ext uri="{9D8B030D-6E8A-4147-A177-3AD203B41FA5}">
                      <a16:colId xmlns:a16="http://schemas.microsoft.com/office/drawing/2014/main" xmlns="" val="3757078634"/>
                    </a:ext>
                  </a:extLst>
                </a:gridCol>
              </a:tblGrid>
              <a:tr h="1036463"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a-IR" sz="2400" dirty="0" smtClean="0">
                          <a:solidFill>
                            <a:schemeClr val="tx1"/>
                          </a:solidFill>
                        </a:rPr>
                        <a:t>سال موافقت قطعی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a-IR" sz="2400" dirty="0" smtClean="0">
                          <a:solidFill>
                            <a:schemeClr val="tx1"/>
                          </a:solidFill>
                        </a:rPr>
                        <a:t>سال موافقت اصولی</a:t>
                      </a: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fa-IR" sz="2400" dirty="0" smtClean="0">
                          <a:solidFill>
                            <a:schemeClr val="tx1"/>
                          </a:solidFill>
                        </a:rPr>
                        <a:t>نام مرکز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3582117"/>
                  </a:ext>
                </a:extLst>
              </a:tr>
              <a:tr h="976370"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cs typeface="B Nazanin" panose="00000400000000000000" pitchFamily="2" charset="-78"/>
                      </a:endParaRP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cs typeface="B Nazanin" panose="00000400000000000000" pitchFamily="2" charset="-78"/>
                      </a:endParaRP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cs typeface="B Nazanin" panose="00000400000000000000" pitchFamily="2" charset="-78"/>
                      </a:endParaRPr>
                    </a:p>
                  </a:txBody>
                  <a:tcPr marL="91443" marR="91443" marT="45719" marB="45719"/>
                </a:tc>
                <a:extLst>
                  <a:ext uri="{0D108BD9-81ED-4DB2-BD59-A6C34878D82A}">
                    <a16:rowId xmlns:a16="http://schemas.microsoft.com/office/drawing/2014/main" xmlns="" val="612816609"/>
                  </a:ext>
                </a:extLst>
              </a:tr>
              <a:tr h="976370"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cs typeface="B Nazanin" panose="00000400000000000000" pitchFamily="2" charset="-78"/>
                      </a:endParaRP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cs typeface="B Nazanin" panose="00000400000000000000" pitchFamily="2" charset="-78"/>
                      </a:endParaRP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anose="00000400000000000000" pitchFamily="2" charset="-78"/>
                        </a:rPr>
                        <a:t> </a:t>
                      </a:r>
                      <a:endParaRPr lang="en-US" sz="2000" b="0" dirty="0">
                        <a:cs typeface="B Nazanin" panose="00000400000000000000" pitchFamily="2" charset="-78"/>
                      </a:endParaRPr>
                    </a:p>
                  </a:txBody>
                  <a:tcPr marL="91443" marR="91443" marT="45719" marB="45719"/>
                </a:tc>
                <a:extLst>
                  <a:ext uri="{0D108BD9-81ED-4DB2-BD59-A6C34878D82A}">
                    <a16:rowId xmlns:a16="http://schemas.microsoft.com/office/drawing/2014/main" xmlns="" val="31508009"/>
                  </a:ext>
                </a:extLst>
              </a:tr>
              <a:tr h="97637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cs typeface="B Nazanin" panose="00000400000000000000" pitchFamily="2" charset="-78"/>
                      </a:endParaRP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cs typeface="B Nazanin" panose="00000400000000000000" pitchFamily="2" charset="-78"/>
                      </a:endParaRP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cs typeface="B Nazanin" panose="00000400000000000000" pitchFamily="2" charset="-78"/>
                      </a:endParaRPr>
                    </a:p>
                  </a:txBody>
                  <a:tcPr marL="91443" marR="91443" marT="45719" marB="45719"/>
                </a:tc>
                <a:extLst>
                  <a:ext uri="{0D108BD9-81ED-4DB2-BD59-A6C34878D82A}">
                    <a16:rowId xmlns:a16="http://schemas.microsoft.com/office/drawing/2014/main" xmlns="" val="304142792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4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معرفی پژوهشکده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5625"/>
            <a:ext cx="10958286" cy="4351338"/>
          </a:xfrm>
        </p:spPr>
        <p:txBody>
          <a:bodyPr>
            <a:noAutofit/>
          </a:bodyPr>
          <a:lstStyle/>
          <a:p>
            <a:pPr marL="342900" lvl="0" indent="-342900" algn="justLow" defTabSz="457200" rtl="1">
              <a:lnSpc>
                <a:spcPct val="150000"/>
              </a:lnSpc>
              <a:buClr>
                <a:srgbClr val="99CB38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fa-IR" sz="2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پژوهشکده.......</a:t>
            </a:r>
            <a:endParaRPr lang="fa-IR" sz="2400" dirty="0">
              <a:solidFill>
                <a:srgbClr val="000000"/>
              </a:solidFill>
              <a:latin typeface="Trebuchet MS" panose="020B0603020202020204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8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109" y="365125"/>
            <a:ext cx="10993582" cy="1325563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/>
              <a:t>اهداف پژوهشکده</a:t>
            </a:r>
            <a:br>
              <a:rPr lang="fa-IR" sz="4000" dirty="0" smtClean="0"/>
            </a:br>
            <a:r>
              <a:rPr lang="fa-IR" sz="4000" dirty="0" smtClean="0"/>
              <a:t>مطابق با نیازهای اساسی کشور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6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38200" y="122830"/>
            <a:ext cx="10120745" cy="190553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en-US" dirty="0" smtClean="0"/>
          </a:p>
          <a:p>
            <a:pPr algn="r"/>
            <a:r>
              <a:rPr lang="fa-IR" b="1" dirty="0" smtClean="0"/>
              <a:t>فعالیت های تحقیقاتی:</a:t>
            </a:r>
          </a:p>
          <a:p>
            <a:pPr algn="r"/>
            <a:endParaRPr lang="fa-IR" sz="2000" dirty="0" smtClean="0"/>
          </a:p>
          <a:p>
            <a:pPr algn="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38200" y="2125348"/>
            <a:ext cx="10120745" cy="237396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b="1" dirty="0" smtClean="0"/>
              <a:t>مهمترین دستاورد: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8201" y="4596300"/>
            <a:ext cx="10111668" cy="2065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endParaRPr lang="fa-IR" dirty="0" smtClean="0"/>
          </a:p>
          <a:p>
            <a:pPr algn="r" rtl="1"/>
            <a:endParaRPr lang="en-US" dirty="0" smtClean="0"/>
          </a:p>
          <a:p>
            <a:pPr algn="r" rtl="1"/>
            <a:r>
              <a:rPr lang="fa-IR" b="1" dirty="0" smtClean="0"/>
              <a:t>فعالیت های آموزشی: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/>
            <a:endParaRPr lang="fa-IR" dirty="0" smtClean="0"/>
          </a:p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>
                <a:cs typeface="B Nazanin" panose="00000400000000000000" pitchFamily="2" charset="-78"/>
              </a:rPr>
              <a:t>توجیح اضافه شدن مرکز تحقیقات </a:t>
            </a:r>
            <a:r>
              <a:rPr lang="fa-IR" b="1" dirty="0" smtClean="0">
                <a:cs typeface="B Nazanin" panose="00000400000000000000" pitchFamily="2" charset="-78"/>
              </a:rPr>
              <a:t>...به </a:t>
            </a:r>
            <a:r>
              <a:rPr lang="fa-IR" b="1" dirty="0">
                <a:cs typeface="B Nazanin" panose="00000400000000000000" pitchFamily="2" charset="-78"/>
              </a:rPr>
              <a:t>پژوهشکده </a:t>
            </a:r>
            <a:r>
              <a:rPr lang="fa-IR" b="1" dirty="0" smtClean="0">
                <a:cs typeface="B Nazanin" panose="00000400000000000000" pitchFamily="2" charset="-78"/>
              </a:rPr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mtClean="0"/>
              <a:t>این اسلاید جهت درخواست اضافه شدن یک مرکز به پژوهشکده های دارای مجوز قبلی تکمیل گردد.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70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/>
              <a:t>تعامل بادیگر ساختارهای همکار تحقیقاتی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1-مراکز رشد</a:t>
            </a:r>
            <a:endParaRPr lang="en-US" dirty="0"/>
          </a:p>
          <a:p>
            <a:pPr algn="r" rtl="1"/>
            <a:r>
              <a:rPr lang="ar-SA" dirty="0"/>
              <a:t>2-واحدهای فناور</a:t>
            </a:r>
            <a:endParaRPr lang="en-US" dirty="0"/>
          </a:p>
          <a:p>
            <a:pPr algn="r" rtl="1"/>
            <a:r>
              <a:rPr lang="ar-SA" dirty="0"/>
              <a:t>3-شرکت های دانش بنیان</a:t>
            </a:r>
            <a:endParaRPr lang="en-US" dirty="0"/>
          </a:p>
          <a:p>
            <a:pPr algn="r" rtl="1"/>
            <a:r>
              <a:rPr lang="ar-SA" dirty="0"/>
              <a:t>گروههای آموزشی</a:t>
            </a:r>
            <a:endParaRPr lang="en-US" dirty="0"/>
          </a:p>
          <a:p>
            <a:pPr algn="r" rtl="1"/>
            <a:r>
              <a:rPr lang="ar-SA" dirty="0"/>
              <a:t>مستند ات همکاری با هر یک از موارد اشاره شده ضمیمه گردد.</a:t>
            </a:r>
            <a:endParaRPr lang="en-US" dirty="0"/>
          </a:p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38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686" y="261257"/>
            <a:ext cx="11683999" cy="1429431"/>
          </a:xfrm>
        </p:spPr>
        <p:txBody>
          <a:bodyPr>
            <a:noAutofit/>
          </a:bodyPr>
          <a:lstStyle/>
          <a:p>
            <a:pPr algn="r"/>
            <a:r>
              <a:rPr lang="fa-IR" sz="2800" dirty="0"/>
              <a:t>معرفی هریک از مراکز تحقیقاتی</a:t>
            </a:r>
            <a:r>
              <a:rPr lang="fa-IR" sz="2800" dirty="0" smtClean="0"/>
              <a:t>:</a:t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000" dirty="0" smtClean="0"/>
              <a:t>میانگین رشد مراکز تحقیقاتی در کارنامه ی سه ساله هریک از مراکز با توجه به ارزشیابی های سالانه معاونت تحقیقات و فناوری وزارتخانه: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 dirty="0" smtClean="0">
              <a:solidFill>
                <a:srgbClr val="63A537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marL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a-IR" altLang="en-US" dirty="0" smtClean="0">
                <a:solidFill>
                  <a:srgbClr val="63A537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مرکز </a:t>
            </a:r>
            <a:r>
              <a:rPr lang="fa-IR" altLang="en-US" dirty="0">
                <a:solidFill>
                  <a:srgbClr val="63A537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تحقیقات </a:t>
            </a:r>
            <a:r>
              <a:rPr lang="fa-IR" altLang="en-US" dirty="0" smtClean="0">
                <a:solidFill>
                  <a:srgbClr val="63A537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1</a:t>
            </a: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fa-IR" altLang="en-US" sz="2400" dirty="0">
              <a:solidFill>
                <a:srgbClr val="63A537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fa-IR" altLang="en-US" sz="2400" dirty="0">
              <a:solidFill>
                <a:srgbClr val="63A537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501653"/>
              </p:ext>
            </p:extLst>
          </p:nvPr>
        </p:nvGraphicFramePr>
        <p:xfrm>
          <a:off x="1248228" y="2910681"/>
          <a:ext cx="9611860" cy="2343489"/>
        </p:xfrm>
        <a:graphic>
          <a:graphicData uri="http://schemas.openxmlformats.org/drawingml/2006/table">
            <a:tbl>
              <a:tblPr firstRow="1" bandRow="1"/>
              <a:tblGrid>
                <a:gridCol w="1922372">
                  <a:extLst>
                    <a:ext uri="{9D8B030D-6E8A-4147-A177-3AD203B41FA5}">
                      <a16:colId xmlns:a16="http://schemas.microsoft.com/office/drawing/2014/main" xmlns="" val="1055724486"/>
                    </a:ext>
                  </a:extLst>
                </a:gridCol>
                <a:gridCol w="1922372">
                  <a:extLst>
                    <a:ext uri="{9D8B030D-6E8A-4147-A177-3AD203B41FA5}">
                      <a16:colId xmlns:a16="http://schemas.microsoft.com/office/drawing/2014/main" xmlns="" val="3302221415"/>
                    </a:ext>
                  </a:extLst>
                </a:gridCol>
                <a:gridCol w="1922372">
                  <a:extLst>
                    <a:ext uri="{9D8B030D-6E8A-4147-A177-3AD203B41FA5}">
                      <a16:colId xmlns:a16="http://schemas.microsoft.com/office/drawing/2014/main" xmlns="" val="2461321557"/>
                    </a:ext>
                  </a:extLst>
                </a:gridCol>
                <a:gridCol w="1922372">
                  <a:extLst>
                    <a:ext uri="{9D8B030D-6E8A-4147-A177-3AD203B41FA5}">
                      <a16:colId xmlns:a16="http://schemas.microsoft.com/office/drawing/2014/main" xmlns="" val="2357399767"/>
                    </a:ext>
                  </a:extLst>
                </a:gridCol>
                <a:gridCol w="1922372">
                  <a:extLst>
                    <a:ext uri="{9D8B030D-6E8A-4147-A177-3AD203B41FA5}">
                      <a16:colId xmlns:a16="http://schemas.microsoft.com/office/drawing/2014/main" xmlns="" val="3817080237"/>
                    </a:ext>
                  </a:extLst>
                </a:gridCol>
              </a:tblGrid>
              <a:tr h="7811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fa-IR" sz="1800" dirty="0" smtClean="0">
                          <a:cs typeface="B Nazanin" panose="00000400000000000000" pitchFamily="2" charset="-78"/>
                        </a:rPr>
                        <a:t>سال</a:t>
                      </a:r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Total</a:t>
                      </a:r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5475850"/>
                  </a:ext>
                </a:extLst>
              </a:tr>
              <a:tr h="7811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en-US" sz="1800" dirty="0" smtClean="0"/>
                        <a:t>H-index</a:t>
                      </a:r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1153827"/>
                  </a:ext>
                </a:extLst>
              </a:tr>
              <a:tr h="7811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r>
                        <a:rPr lang="fa-IR" sz="2000" dirty="0" smtClean="0"/>
                        <a:t>تعداد مقالات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marL="91441" marR="91441" marT="45710" marB="45710">
                    <a:lnL w="12700" cmpd="sng">
                      <a:solidFill>
                        <a:srgbClr val="99CB38"/>
                      </a:solidFill>
                    </a:lnL>
                    <a:lnR w="12700" cmpd="sng">
                      <a:solidFill>
                        <a:srgbClr val="99CB38"/>
                      </a:solidFill>
                    </a:lnR>
                    <a:lnT w="12700" cmpd="sng">
                      <a:solidFill>
                        <a:srgbClr val="99CB38"/>
                      </a:solidFill>
                    </a:lnT>
                    <a:lnB w="12700" cmpd="sng">
                      <a:solidFill>
                        <a:srgbClr val="99CB3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B38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35619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2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124" y="0"/>
            <a:ext cx="10515600" cy="1200057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/>
              <a:t>سامانه ی علم سنجی مرکز 1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34" y="1991492"/>
            <a:ext cx="10755562" cy="32046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086" y="915167"/>
            <a:ext cx="10755562" cy="1076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769" y="5362575"/>
            <a:ext cx="10848975" cy="149542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01639-A83F-4B36-910E-03F20AC111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9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</TotalTime>
  <Words>297</Words>
  <Application>Microsoft Office PowerPoint</Application>
  <PresentationFormat>Custom</PresentationFormat>
  <Paragraphs>96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لگوی دانشگاه</vt:lpstr>
      <vt:lpstr>نام مراکز دارای مجوز قطعی،مرتبط با فعالیت مشترک و اهداف هم راستا(حداقل سه مرکز): </vt:lpstr>
      <vt:lpstr>معرفی پژوهشکده</vt:lpstr>
      <vt:lpstr>اهداف پژوهشکده مطابق با نیازهای اساسی کشور</vt:lpstr>
      <vt:lpstr>PowerPoint Presentation</vt:lpstr>
      <vt:lpstr>توجیح اضافه شدن مرکز تحقیقات ...به پژوهشکده ...</vt:lpstr>
      <vt:lpstr>تعامل بادیگر ساختارهای همکار تحقیقاتی</vt:lpstr>
      <vt:lpstr>معرفی هریک از مراکز تحقیقاتی:  میانگین رشد مراکز تحقیقاتی در کارنامه ی سه ساله هریک از مراکز با توجه به ارزشیابی های سالانه معاونت تحقیقات و فناوری وزارتخانه:</vt:lpstr>
      <vt:lpstr>سامانه ی علم سنجی مرکز 1</vt:lpstr>
      <vt:lpstr>PowerPoint Presentation</vt:lpstr>
      <vt:lpstr>اسلاید تفکیکی هریک از مراکز تحقیقاتی </vt:lpstr>
      <vt:lpstr>مشخصات اعضای هیئت موسس مرکز تحقیقات 1: مستندات:ارائه ی آخرین حکم کارگزینی</vt:lpstr>
      <vt:lpstr>مقاله های مرکز تحقیقات 1در سه سال گذشته(... تا کنون)</vt:lpstr>
      <vt:lpstr>طرح های تحقیقاتی مرکز تحقیقات 1در سه سال گذشته (از سال ... تا ...)</vt:lpstr>
      <vt:lpstr>جذب بودجه از سازمان های دولتی/خصوصی داخل کشور یا سازمانهای بین المللی طی سه تا پنج سال گذشته (مرکز تحقیقات 1)</vt:lpstr>
      <vt:lpstr>مقالات مشترک با سایر مراکز/موسسات/سازمانهای داخل و خارج کشور مستندات:تصویر اول مقاله چاپ شده</vt:lpstr>
      <vt:lpstr>دستاوردهای پژوهشی(ابداع،اختراع،ابتکار،نوآوری،حل معضل سلامت) مستندات:پیوست کلیه ی مستندات الزامی است</vt:lpstr>
      <vt:lpstr>نامه ی رئیس محترم دانشگاه - درخواست راه اندازی پژوهشکده - تعهد نامه در خصوص امکانات و تجهیزات(حداقل برابر مفاد آیین نامه)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نام های پیشنهادی پژوهشکده به ترتیب اولویت(فارسی و انگلیسی):</dc:title>
  <dc:creator>metabolic</dc:creator>
  <cp:lastModifiedBy>elham habibi</cp:lastModifiedBy>
  <cp:revision>147</cp:revision>
  <cp:lastPrinted>2021-11-25T07:36:06Z</cp:lastPrinted>
  <dcterms:created xsi:type="dcterms:W3CDTF">2021-10-17T08:42:11Z</dcterms:created>
  <dcterms:modified xsi:type="dcterms:W3CDTF">2022-04-25T09:33:33Z</dcterms:modified>
</cp:coreProperties>
</file>